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74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1" r:id="rId17"/>
    <p:sldId id="270" r:id="rId18"/>
    <p:sldId id="273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86" d="100"/>
          <a:sy n="86" d="100"/>
        </p:scale>
        <p:origin x="13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5/28/2025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5/28/2025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5/28/2025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5/28/2025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5/28/2025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5/28/2025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5/28/2025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5/28/2025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2"/>
            <a:ext cx="10993549" cy="1475013"/>
          </a:xfrm>
        </p:spPr>
        <p:txBody>
          <a:bodyPr>
            <a:noAutofit/>
          </a:bodyPr>
          <a:lstStyle/>
          <a:p>
            <a:pPr algn="ctr"/>
            <a:r>
              <a:rPr lang="en-US" sz="2000" b="1" dirty="0" smtClean="0"/>
              <a:t>project to develop an 8-Puzzle game</a:t>
            </a:r>
            <a:r>
              <a:rPr lang="en-US" sz="2000" dirty="0" smtClean="0"/>
              <a:t> </a:t>
            </a:r>
            <a:r>
              <a:rPr lang="en-US" sz="2000" b="1" dirty="0" smtClean="0"/>
              <a:t>using the Unity engine and C# DIGITAL GAME DEVELOPMENT: </a:t>
            </a:r>
            <a:r>
              <a:rPr lang="pt-BR" sz="2000" b="1" dirty="0"/>
              <a:t>INSTITUTO DE COMPUTAÇÃO - IC/UFF</a:t>
            </a:r>
            <a:br>
              <a:rPr lang="pt-BR" sz="2000" b="1" dirty="0"/>
            </a:br>
            <a:r>
              <a:rPr lang="pt-BR" sz="2000" b="1" dirty="0"/>
              <a:t>PÓS-GRADUAÇÃO EM COMPUTAÇÃO </a:t>
            </a:r>
            <a:r>
              <a:rPr lang="pt-BR" sz="2000" b="1" dirty="0" smtClean="0"/>
              <a:t>– PPGC</a:t>
            </a:r>
            <a:r>
              <a:rPr lang="en-US" sz="2000" dirty="0" smtClean="0"/>
              <a:t> </a:t>
            </a:r>
            <a:r>
              <a:rPr lang="en-US" sz="1800" b="1" dirty="0" smtClean="0"/>
              <a:t>UNIVERSIDADE </a:t>
            </a:r>
            <a:r>
              <a:rPr lang="en-US" sz="1800" b="1" dirty="0"/>
              <a:t>FEDERAL </a:t>
            </a:r>
            <a:r>
              <a:rPr lang="en-US" sz="1800" b="1" dirty="0" smtClean="0"/>
              <a:t>FLUMINENSE</a:t>
            </a:r>
            <a:br>
              <a:rPr lang="en-US" sz="1800" b="1" dirty="0" smtClean="0"/>
            </a:br>
            <a:endParaRPr lang="en-GB" sz="1800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pPr algn="ctr"/>
            <a:r>
              <a:rPr lang="en-US" sz="3300" dirty="0" smtClean="0">
                <a:solidFill>
                  <a:schemeClr val="accent1"/>
                </a:solidFill>
              </a:rPr>
              <a:t>OWOOLA OLUWAGBEMILEKE BAMISE </a:t>
            </a:r>
          </a:p>
          <a:p>
            <a:endParaRPr lang="en-US" dirty="0" smtClean="0">
              <a:solidFill>
                <a:schemeClr val="accent1"/>
              </a:solidFill>
            </a:endParaRPr>
          </a:p>
          <a:p>
            <a:endParaRPr lang="en-US" dirty="0" smtClean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05573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Demonstration</a:t>
            </a:r>
            <a:r>
              <a:rPr lang="en-GB" dirty="0" smtClean="0"/>
              <a:t/>
            </a:r>
            <a:br>
              <a:rPr lang="en-GB" dirty="0" smtClean="0"/>
            </a:b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7882" y="1815921"/>
            <a:ext cx="11320529" cy="3979572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4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Initial </a:t>
            </a:r>
            <a: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scrambled puzzle</a:t>
            </a:r>
            <a:r>
              <a:rPr lang="en-US" sz="4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4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 solving the puzzle step-by-step</a:t>
            </a:r>
            <a:r>
              <a:rPr lang="en-US" sz="4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4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Final </a:t>
            </a:r>
            <a: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solved state</a:t>
            </a:r>
            <a:r>
              <a:rPr lang="en-US" sz="4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4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Screenshot and </a:t>
            </a:r>
            <a: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video </a:t>
            </a:r>
            <a:r>
              <a:rPr lang="en-US" sz="4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thumbnail.</a:t>
            </a:r>
          </a:p>
        </p:txBody>
      </p:sp>
    </p:spTree>
    <p:extLst>
      <p:ext uri="{BB962C8B-B14F-4D97-AF65-F5344CB8AC3E}">
        <p14:creationId xmlns:p14="http://schemas.microsoft.com/office/powerpoint/2010/main" val="1578664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Puzzle interface and image random display</a:t>
            </a:r>
            <a:br>
              <a:rPr lang="en-GB" dirty="0" smtClean="0"/>
            </a:b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63109" y="1952487"/>
            <a:ext cx="5592922" cy="2401903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8530" y="1952487"/>
            <a:ext cx="4726546" cy="230445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109" y="4354390"/>
            <a:ext cx="5632891" cy="265639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8529" y="4354390"/>
            <a:ext cx="4726547" cy="2656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008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Puzzle interface and image random display</a:t>
            </a:r>
            <a:r>
              <a:rPr lang="en-GB" dirty="0" smtClean="0"/>
              <a:t/>
            </a:r>
            <a:br>
              <a:rPr lang="en-GB" dirty="0" smtClean="0"/>
            </a:br>
            <a:endParaRPr lang="en-GB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739" y="1828257"/>
            <a:ext cx="4980689" cy="2145430"/>
          </a:xfr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828257"/>
            <a:ext cx="5082082" cy="219748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679" y="4365699"/>
            <a:ext cx="5168811" cy="215901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1" y="4263142"/>
            <a:ext cx="5082082" cy="2261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609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Puzzle interface and image random display</a:t>
            </a:r>
            <a:r>
              <a:rPr lang="en-GB" dirty="0" smtClean="0"/>
              <a:t/>
            </a:r>
            <a:br>
              <a:rPr lang="en-GB" dirty="0" smtClean="0"/>
            </a:b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818" y="1893194"/>
            <a:ext cx="5287505" cy="2303062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7007" y="1893194"/>
            <a:ext cx="5872767" cy="230306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818" y="4373494"/>
            <a:ext cx="5287505" cy="216897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2067" y="4387386"/>
            <a:ext cx="5877707" cy="2155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075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Puzzle interface and image random display</a:t>
            </a:r>
            <a:r>
              <a:rPr lang="en-GB" dirty="0" smtClean="0"/>
              <a:t/>
            </a:r>
            <a:br>
              <a:rPr lang="en-GB" dirty="0" smtClean="0"/>
            </a:b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640" y="2034862"/>
            <a:ext cx="5765295" cy="2487714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5229" y="2113623"/>
            <a:ext cx="5294546" cy="233019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640" y="4637581"/>
            <a:ext cx="5765295" cy="276777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880" y="4841482"/>
            <a:ext cx="5181895" cy="2291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438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Puzzle interface </a:t>
            </a:r>
            <a:r>
              <a:rPr lang="en-GB" dirty="0" smtClean="0"/>
              <a:t>VIDEO </a:t>
            </a:r>
            <a:r>
              <a:rPr lang="en-GB" dirty="0"/>
              <a:t>display</a:t>
            </a:r>
            <a:r>
              <a:rPr lang="en-GB" dirty="0" smtClean="0"/>
              <a:t/>
            </a:r>
            <a:br>
              <a:rPr lang="en-GB" dirty="0" smtClean="0"/>
            </a:br>
            <a:endParaRPr lang="en-GB" dirty="0"/>
          </a:p>
        </p:txBody>
      </p:sp>
      <p:pic>
        <p:nvPicPr>
          <p:cNvPr id="5" name="1000844675_1280x720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63639" y="1816100"/>
            <a:ext cx="11294771" cy="5041900"/>
          </a:xfrm>
        </p:spPr>
      </p:pic>
    </p:spTree>
    <p:extLst>
      <p:ext uri="{BB962C8B-B14F-4D97-AF65-F5344CB8AC3E}">
        <p14:creationId xmlns:p14="http://schemas.microsoft.com/office/powerpoint/2010/main" val="1768272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Puzzle interface VIDEO display</a:t>
            </a:r>
            <a:r>
              <a:rPr lang="en-GB" dirty="0" smtClean="0"/>
              <a:t/>
            </a:r>
            <a:br>
              <a:rPr lang="en-GB" dirty="0" smtClean="0"/>
            </a:br>
            <a:endParaRPr lang="en-GB" dirty="0"/>
          </a:p>
        </p:txBody>
      </p:sp>
      <p:pic>
        <p:nvPicPr>
          <p:cNvPr id="4" name="1000844692_640x360">
            <a:hlinkClick r:id="" action="ppaction://media"/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4488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12124" y="1816100"/>
            <a:ext cx="11320530" cy="4314244"/>
          </a:xfrm>
        </p:spPr>
      </p:pic>
    </p:spTree>
    <p:extLst>
      <p:ext uri="{BB962C8B-B14F-4D97-AF65-F5344CB8AC3E}">
        <p14:creationId xmlns:p14="http://schemas.microsoft.com/office/powerpoint/2010/main" val="4129033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Challenges</a:t>
            </a:r>
            <a:r>
              <a:rPr lang="en-GB" dirty="0" smtClean="0"/>
              <a:t/>
            </a:r>
            <a:br>
              <a:rPr lang="en-GB" dirty="0" smtClean="0"/>
            </a:b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7882" y="1815921"/>
            <a:ext cx="11320529" cy="3979572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4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Faced Managing </a:t>
            </a:r>
            <a: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performance with larger search trees</a:t>
            </a:r>
            <a:r>
              <a:rPr lang="en-US" sz="4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4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Visual </a:t>
            </a:r>
            <a: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synchronization of algorithm steps with </a:t>
            </a:r>
            <a:r>
              <a:rPr lang="en-US" sz="4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Unity </a:t>
            </a:r>
            <a: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animations</a:t>
            </a:r>
            <a:r>
              <a:rPr lang="en-US" sz="4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4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Ensuring </a:t>
            </a:r>
            <a: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heuristic correctness.</a:t>
            </a:r>
            <a:endParaRPr lang="en-US" sz="40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1555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CONCLUSIONS</a:t>
            </a:r>
            <a:r>
              <a:rPr lang="en-GB" dirty="0" smtClean="0"/>
              <a:t/>
            </a:r>
            <a:br>
              <a:rPr lang="en-GB" dirty="0" smtClean="0"/>
            </a:b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7882" y="1815921"/>
            <a:ext cx="11320529" cy="3979572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4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ffectively </a:t>
            </a:r>
            <a: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solves the 8-puzzle problem optimally</a:t>
            </a:r>
            <a:r>
              <a:rPr lang="en-US" sz="4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4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Unity </a:t>
            </a:r>
            <a: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 a flexible platform for visualizing AI algorithms</a:t>
            </a:r>
            <a:r>
              <a:rPr lang="en-US" sz="4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4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Practical </a:t>
            </a:r>
            <a: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understanding of heuristic search and pathfinding.</a:t>
            </a:r>
            <a:endParaRPr lang="en-US" sz="40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7856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7882" y="1841679"/>
            <a:ext cx="11320529" cy="3953814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Project to develop an 8 Puzzle Game Using the Unity </a:t>
            </a: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ngine </a:t>
            </a: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Core focus is on implementing the Games logic and integrating </a:t>
            </a:r>
            <a:r>
              <a:rPr lang="en-US" sz="32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pathfind</a:t>
            </a:r>
            <a:r>
              <a:rPr 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the </a:t>
            </a:r>
            <a:r>
              <a:rPr 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Puzzle.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8518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Objectives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7882" y="1841679"/>
            <a:ext cx="11320529" cy="3953814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endParaRPr lang="en-US" sz="28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projects details the representation of Puzzle States.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construction of neighbour connections between states.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Implementation of different pathfinding approaches.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Its also covers the technical aspects within Unity.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Including projects setup, UI Creation and utilizing C# Scripts to manage game functionality and solve the puzzle.</a:t>
            </a:r>
          </a:p>
          <a:p>
            <a:pPr marL="0" indent="0">
              <a:buNone/>
            </a:pPr>
            <a:endParaRPr lang="en-US" sz="28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8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8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05629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is the 8-Puzzle Problem?</a:t>
            </a:r>
            <a:r>
              <a:rPr lang="en-GB" dirty="0" smtClean="0"/>
              <a:t/>
            </a:r>
            <a:br>
              <a:rPr lang="en-GB" dirty="0" smtClean="0"/>
            </a:b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7882" y="1815921"/>
            <a:ext cx="11320529" cy="3979572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sliding puzzle consisting of 8 numbered tiles and 1 empty </a:t>
            </a:r>
            <a:r>
              <a:rPr 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space.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Move </a:t>
            </a: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tiles to achieve the </a:t>
            </a:r>
            <a:r>
              <a:rPr 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goal state and Solvable </a:t>
            </a: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 different </a:t>
            </a:r>
            <a:r>
              <a:rPr 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algorithms.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Ideal </a:t>
            </a: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demonstrating heuristic search.</a:t>
            </a:r>
            <a:endParaRPr lang="en-US" sz="32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849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Why A Algorithm?*</a:t>
            </a:r>
            <a:r>
              <a:rPr lang="en-GB" dirty="0" smtClean="0"/>
              <a:t/>
            </a:r>
            <a:br>
              <a:rPr lang="en-GB" dirty="0" smtClean="0"/>
            </a:b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7882" y="1815921"/>
            <a:ext cx="11320529" cy="3979572"/>
          </a:xfrm>
        </p:spPr>
        <p:txBody>
          <a:bodyPr>
            <a:normAutofit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4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 is a graph traversal and pathfinding algorithm</a:t>
            </a:r>
            <a:r>
              <a:rPr lang="en-US" sz="4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Combines: g(n</a:t>
            </a:r>
            <a: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): </a:t>
            </a:r>
            <a:endParaRPr lang="en-US" sz="40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4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Cost </a:t>
            </a:r>
            <a: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from start to current node</a:t>
            </a:r>
            <a:r>
              <a:rPr lang="en-US" sz="4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h(n</a:t>
            </a:r>
            <a: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): Heuristic estimate to the goal</a:t>
            </a:r>
            <a:r>
              <a:rPr lang="en-US" sz="4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4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Guarantees </a:t>
            </a:r>
            <a: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optimal solution if heuristic is admissible.</a:t>
            </a:r>
            <a:endParaRPr lang="en-US" sz="40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2706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5"/>
            <a:ext cx="11029616" cy="1113765"/>
          </a:xfrm>
        </p:spPr>
        <p:txBody>
          <a:bodyPr>
            <a:noAutofit/>
          </a:bodyPr>
          <a:lstStyle/>
          <a:p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Heuristic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Used Manhattan Distance 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GB" sz="2000" dirty="0" smtClean="0"/>
              <a:t/>
            </a:r>
            <a:br>
              <a:rPr lang="en-GB" sz="2000" dirty="0" smtClean="0"/>
            </a:br>
            <a:endParaRPr lang="en-GB" sz="2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7882" y="1815921"/>
            <a:ext cx="11320529" cy="3979572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3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Sum </a:t>
            </a:r>
            <a:r>
              <a:rPr lang="en-US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the distances of each tile from its goal position</a:t>
            </a:r>
            <a:r>
              <a:rPr lang="en-US" sz="3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Admissible </a:t>
            </a:r>
            <a:r>
              <a:rPr lang="en-US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consistent</a:t>
            </a:r>
            <a:r>
              <a:rPr lang="en-US" sz="3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600" dirty="0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Why </a:t>
            </a:r>
            <a:r>
              <a:rPr lang="en-US" sz="36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it’s </a:t>
            </a:r>
            <a:r>
              <a:rPr lang="en-US" sz="36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3600" dirty="0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ffective</a:t>
            </a:r>
            <a:r>
              <a:rPr lang="en-US" sz="3600" dirty="0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Simple </a:t>
            </a:r>
            <a:r>
              <a:rPr lang="en-US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</a:t>
            </a:r>
            <a:r>
              <a:rPr lang="en-US" sz="3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compute. Guides </a:t>
            </a:r>
            <a:r>
              <a:rPr lang="en-US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A* efficiently towards solution.</a:t>
            </a:r>
            <a:endParaRPr lang="en-US" sz="36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1847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Architecture Unity</a:t>
            </a:r>
            <a:r>
              <a:rPr lang="en-GB" dirty="0" smtClean="0"/>
              <a:t/>
            </a:r>
            <a:br>
              <a:rPr lang="en-GB" dirty="0" smtClean="0"/>
            </a:b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7882" y="1815921"/>
            <a:ext cx="11320529" cy="3979572"/>
          </a:xfrm>
        </p:spPr>
        <p:txBody>
          <a:bodyPr>
            <a:normAutofit fontScale="70000" lnSpcReduction="2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4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GameObject </a:t>
            </a:r>
            <a: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represents each tile</a:t>
            </a:r>
            <a:r>
              <a:rPr lang="en-US" sz="4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4000" b="1" dirty="0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CORE SCRIPTS: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4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Node</a:t>
            </a:r>
            <a: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Represents puzzle state</a:t>
            </a:r>
            <a:r>
              <a:rPr lang="en-US" sz="4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4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AStarSolver</a:t>
            </a:r>
            <a: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Implements A* algorithm</a:t>
            </a:r>
            <a:r>
              <a:rPr lang="en-US" sz="4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4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PuzzleManager</a:t>
            </a:r>
            <a: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Manages puzzle state and UI</a:t>
            </a:r>
            <a:r>
              <a:rPr lang="en-US" sz="4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4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Flow: User </a:t>
            </a:r>
            <a: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scrambles puzzle</a:t>
            </a:r>
            <a:r>
              <a:rPr lang="en-US" sz="4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Press </a:t>
            </a:r>
            <a: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“Solve” -&gt; A* finds solution path</a:t>
            </a:r>
            <a:r>
              <a:rPr lang="en-US" sz="4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4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Puzzle </a:t>
            </a:r>
            <a: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animates moves step by step.</a:t>
            </a:r>
            <a:endParaRPr lang="en-US" sz="40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1207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Algorithm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GB" dirty="0" smtClean="0"/>
              <a:t/>
            </a:r>
            <a:br>
              <a:rPr lang="en-GB" dirty="0" smtClean="0"/>
            </a:b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7882" y="1815921"/>
            <a:ext cx="11320529" cy="3979572"/>
          </a:xfrm>
        </p:spPr>
        <p:txBody>
          <a:bodyPr>
            <a:normAutofit fontScale="92500"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4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Open and </a:t>
            </a:r>
            <a: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Closed lists to track nodes</a:t>
            </a:r>
            <a:r>
              <a:rPr lang="en-US" sz="4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f(n</a:t>
            </a:r>
            <a: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= g(n) + h(n)For each step</a:t>
            </a:r>
            <a:r>
              <a:rPr lang="en-US" sz="4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4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Select </a:t>
            </a:r>
            <a: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node with lowest f(n</a:t>
            </a:r>
            <a:r>
              <a:rPr lang="en-US" sz="4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4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Expand </a:t>
            </a:r>
            <a: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possible moves</a:t>
            </a:r>
            <a:r>
              <a:rPr lang="en-US" sz="4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4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Check </a:t>
            </a:r>
            <a: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goal state</a:t>
            </a:r>
            <a:r>
              <a:rPr lang="en-US" sz="4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4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Stores </a:t>
            </a:r>
            <a: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solution path for animation.</a:t>
            </a:r>
            <a:endParaRPr lang="en-US" sz="40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4296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Unity Visual Implementation</a:t>
            </a:r>
            <a:r>
              <a:rPr lang="en-GB" dirty="0" smtClean="0"/>
              <a:t/>
            </a:r>
            <a:br>
              <a:rPr lang="en-GB" dirty="0" smtClean="0"/>
            </a:b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7882" y="1815921"/>
            <a:ext cx="11320529" cy="3979572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4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Puzzle </a:t>
            </a:r>
            <a: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grid displayed using UI buttons or sprites</a:t>
            </a:r>
            <a:r>
              <a:rPr lang="en-US" sz="4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>
              <a:buNone/>
            </a:pPr>
            <a:r>
              <a:rPr lang="en-US" sz="4000" dirty="0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 </a:t>
            </a:r>
            <a:r>
              <a:rPr lang="en-US" sz="40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interface includes</a:t>
            </a:r>
            <a:r>
              <a:rPr lang="en-US" sz="4000" dirty="0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4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Scramble </a:t>
            </a:r>
            <a: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button</a:t>
            </a:r>
            <a:r>
              <a:rPr lang="en-US" sz="4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4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Solve </a:t>
            </a:r>
            <a: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button</a:t>
            </a:r>
            <a:r>
              <a:rPr lang="en-US" sz="4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4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Puzzle </a:t>
            </a:r>
            <a: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visually animates solving process.</a:t>
            </a:r>
            <a:endParaRPr lang="en-US" sz="40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0617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66F1C100-1D2B-4BEA-AD01-C4F230B3B96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TM03457464[[fn=Dividend]]</Template>
  <TotalTime>309</TotalTime>
  <Words>431</Words>
  <Application>Microsoft Office PowerPoint</Application>
  <PresentationFormat>Widescreen</PresentationFormat>
  <Paragraphs>67</Paragraphs>
  <Slides>18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Gill Sans MT</vt:lpstr>
      <vt:lpstr>Times New Roman</vt:lpstr>
      <vt:lpstr>Wingdings 2</vt:lpstr>
      <vt:lpstr>Dividend</vt:lpstr>
      <vt:lpstr>project to develop an 8-Puzzle game using the Unity engine and C# DIGITAL GAME DEVELOPMENT: INSTITUTO DE COMPUTAÇÃO - IC/UFF PÓS-GRADUAÇÃO EM COMPUTAÇÃO – PPGC UNIVERSIDADE FEDERAL FLUMINENSE </vt:lpstr>
      <vt:lpstr>Introduction</vt:lpstr>
      <vt:lpstr>Objectives</vt:lpstr>
      <vt:lpstr>What is the 8-Puzzle Problem? </vt:lpstr>
      <vt:lpstr>Why A Algorithm?* </vt:lpstr>
      <vt:lpstr>       Heuristic Used Manhattan Distance   </vt:lpstr>
      <vt:lpstr>System Architecture Unity </vt:lpstr>
      <vt:lpstr>A  Algorithm Implementation* </vt:lpstr>
      <vt:lpstr>Unity Visual Implementation </vt:lpstr>
      <vt:lpstr>Demonstration </vt:lpstr>
      <vt:lpstr>Puzzle interface and image random display </vt:lpstr>
      <vt:lpstr>Puzzle interface and image random display </vt:lpstr>
      <vt:lpstr>Puzzle interface and image random display </vt:lpstr>
      <vt:lpstr>Puzzle interface and image random display </vt:lpstr>
      <vt:lpstr>Puzzle interface VIDEO display </vt:lpstr>
      <vt:lpstr>Puzzle interface VIDEO display </vt:lpstr>
      <vt:lpstr>Challenges </vt:lpstr>
      <vt:lpstr>CONCLUSIONS 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to develop an 8-Puzzle game using the Unity engine and C# DIGITAL GAME DEVELOPMENT: INSTITUTO DE COMPUTAÇÃO - IC/UFF PÓS-GRADUAÇÃO EM COMPUTAÇÃO – PPGC UNIVERSIDADE FEDERAL FLUMINENSE</dc:title>
  <dc:creator>Microsoft account</dc:creator>
  <cp:lastModifiedBy>Microsoft account</cp:lastModifiedBy>
  <cp:revision>25</cp:revision>
  <dcterms:created xsi:type="dcterms:W3CDTF">2025-05-28T14:04:16Z</dcterms:created>
  <dcterms:modified xsi:type="dcterms:W3CDTF">2025-05-28T20:44:46Z</dcterms:modified>
</cp:coreProperties>
</file>